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56" r:id="rId5"/>
  </p:sldIdLst>
  <p:sldSz cx="438912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FCF"/>
    <a:srgbClr val="A5BA95"/>
    <a:srgbClr val="006400"/>
    <a:srgbClr val="375620"/>
    <a:srgbClr val="4B752B"/>
    <a:srgbClr val="313C28"/>
    <a:srgbClr val="222A1C"/>
    <a:srgbClr val="415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57EA09-6459-D01E-C0D9-922CF7349FDC}" v="4" dt="2025-04-15T21:06:41.003"/>
    <p1510:client id="{538C6E8A-8F90-BBB4-3C07-23DA8B891041}" v="13" dt="2025-04-16T01:24:29.805"/>
    <p1510:client id="{7E9D754A-394E-EF58-BDC1-90D0EDFD7A33}" v="74" dt="2025-04-16T01:53:58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5" autoAdjust="0"/>
    <p:restoredTop sz="94660"/>
  </p:normalViewPr>
  <p:slideViewPr>
    <p:cSldViewPr snapToGrid="0">
      <p:cViewPr varScale="1">
        <p:scale>
          <a:sx n="12" d="100"/>
          <a:sy n="12" d="100"/>
        </p:scale>
        <p:origin x="175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D25CF-D4E4-403F-B453-05F9E3595AE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DD8D3-8867-4E5C-81BD-AA93E113D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1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DD8D3-8867-4E5C-81BD-AA93E113D8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3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36" indent="0" algn="ctr">
              <a:buNone/>
              <a:defRPr sz="9600"/>
            </a:lvl2pPr>
            <a:lvl3pPr marL="4389080" indent="0" algn="ctr">
              <a:buNone/>
              <a:defRPr sz="8640"/>
            </a:lvl3pPr>
            <a:lvl4pPr marL="6583616" indent="0" algn="ctr">
              <a:buNone/>
              <a:defRPr sz="7680"/>
            </a:lvl4pPr>
            <a:lvl5pPr marL="8778152" indent="0" algn="ctr">
              <a:buNone/>
              <a:defRPr sz="7680"/>
            </a:lvl5pPr>
            <a:lvl6pPr marL="10972688" indent="0" algn="ctr">
              <a:buNone/>
              <a:defRPr sz="7680"/>
            </a:lvl6pPr>
            <a:lvl7pPr marL="13167232" indent="0" algn="ctr">
              <a:buNone/>
              <a:defRPr sz="7680"/>
            </a:lvl7pPr>
            <a:lvl8pPr marL="15361768" indent="0" algn="ctr">
              <a:buNone/>
              <a:defRPr sz="7680"/>
            </a:lvl8pPr>
            <a:lvl9pPr marL="17556304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0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8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68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48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1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3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4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4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36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08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16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152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688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232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768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304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75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40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0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36" indent="0">
              <a:buNone/>
              <a:defRPr sz="9600" b="1"/>
            </a:lvl2pPr>
            <a:lvl3pPr marL="4389080" indent="0">
              <a:buNone/>
              <a:defRPr sz="8640" b="1"/>
            </a:lvl3pPr>
            <a:lvl4pPr marL="6583616" indent="0">
              <a:buNone/>
              <a:defRPr sz="7680" b="1"/>
            </a:lvl4pPr>
            <a:lvl5pPr marL="8778152" indent="0">
              <a:buNone/>
              <a:defRPr sz="7680" b="1"/>
            </a:lvl5pPr>
            <a:lvl6pPr marL="10972688" indent="0">
              <a:buNone/>
              <a:defRPr sz="7680" b="1"/>
            </a:lvl6pPr>
            <a:lvl7pPr marL="13167232" indent="0">
              <a:buNone/>
              <a:defRPr sz="7680" b="1"/>
            </a:lvl7pPr>
            <a:lvl8pPr marL="15361768" indent="0">
              <a:buNone/>
              <a:defRPr sz="7680" b="1"/>
            </a:lvl8pPr>
            <a:lvl9pPr marL="17556304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0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4" y="8069582"/>
            <a:ext cx="18659480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36" indent="0">
              <a:buNone/>
              <a:defRPr sz="9600" b="1"/>
            </a:lvl2pPr>
            <a:lvl3pPr marL="4389080" indent="0">
              <a:buNone/>
              <a:defRPr sz="8640" b="1"/>
            </a:lvl3pPr>
            <a:lvl4pPr marL="6583616" indent="0">
              <a:buNone/>
              <a:defRPr sz="7680" b="1"/>
            </a:lvl4pPr>
            <a:lvl5pPr marL="8778152" indent="0">
              <a:buNone/>
              <a:defRPr sz="7680" b="1"/>
            </a:lvl5pPr>
            <a:lvl6pPr marL="10972688" indent="0">
              <a:buNone/>
              <a:defRPr sz="7680" b="1"/>
            </a:lvl6pPr>
            <a:lvl7pPr marL="13167232" indent="0">
              <a:buNone/>
              <a:defRPr sz="7680" b="1"/>
            </a:lvl7pPr>
            <a:lvl8pPr marL="15361768" indent="0">
              <a:buNone/>
              <a:defRPr sz="7680" b="1"/>
            </a:lvl8pPr>
            <a:lvl9pPr marL="17556304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4" y="12024360"/>
            <a:ext cx="18659480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1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0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5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68" y="2194560"/>
            <a:ext cx="1415605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80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68" y="9875521"/>
            <a:ext cx="1415605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36" indent="0">
              <a:buNone/>
              <a:defRPr sz="6720"/>
            </a:lvl2pPr>
            <a:lvl3pPr marL="4389080" indent="0">
              <a:buNone/>
              <a:defRPr sz="5760"/>
            </a:lvl3pPr>
            <a:lvl4pPr marL="6583616" indent="0">
              <a:buNone/>
              <a:defRPr sz="4800"/>
            </a:lvl4pPr>
            <a:lvl5pPr marL="8778152" indent="0">
              <a:buNone/>
              <a:defRPr sz="4800"/>
            </a:lvl5pPr>
            <a:lvl6pPr marL="10972688" indent="0">
              <a:buNone/>
              <a:defRPr sz="4800"/>
            </a:lvl6pPr>
            <a:lvl7pPr marL="13167232" indent="0">
              <a:buNone/>
              <a:defRPr sz="4800"/>
            </a:lvl7pPr>
            <a:lvl8pPr marL="15361768" indent="0">
              <a:buNone/>
              <a:defRPr sz="4800"/>
            </a:lvl8pPr>
            <a:lvl9pPr marL="17556304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41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68" y="2194560"/>
            <a:ext cx="1415605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80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36" indent="0">
              <a:buNone/>
              <a:defRPr sz="13440"/>
            </a:lvl2pPr>
            <a:lvl3pPr marL="4389080" indent="0">
              <a:buNone/>
              <a:defRPr sz="11520"/>
            </a:lvl3pPr>
            <a:lvl4pPr marL="6583616" indent="0">
              <a:buNone/>
              <a:defRPr sz="9600"/>
            </a:lvl4pPr>
            <a:lvl5pPr marL="8778152" indent="0">
              <a:buNone/>
              <a:defRPr sz="9600"/>
            </a:lvl5pPr>
            <a:lvl6pPr marL="10972688" indent="0">
              <a:buNone/>
              <a:defRPr sz="9600"/>
            </a:lvl6pPr>
            <a:lvl7pPr marL="13167232" indent="0">
              <a:buNone/>
              <a:defRPr sz="9600"/>
            </a:lvl7pPr>
            <a:lvl8pPr marL="15361768" indent="0">
              <a:buNone/>
              <a:defRPr sz="9600"/>
            </a:lvl8pPr>
            <a:lvl9pPr marL="17556304" indent="0">
              <a:buNone/>
              <a:defRPr sz="9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68" y="9875521"/>
            <a:ext cx="1415605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36" indent="0">
              <a:buNone/>
              <a:defRPr sz="6720"/>
            </a:lvl2pPr>
            <a:lvl3pPr marL="4389080" indent="0">
              <a:buNone/>
              <a:defRPr sz="5760"/>
            </a:lvl3pPr>
            <a:lvl4pPr marL="6583616" indent="0">
              <a:buNone/>
              <a:defRPr sz="4800"/>
            </a:lvl4pPr>
            <a:lvl5pPr marL="8778152" indent="0">
              <a:buNone/>
              <a:defRPr sz="4800"/>
            </a:lvl5pPr>
            <a:lvl6pPr marL="10972688" indent="0">
              <a:buNone/>
              <a:defRPr sz="4800"/>
            </a:lvl6pPr>
            <a:lvl7pPr marL="13167232" indent="0">
              <a:buNone/>
              <a:defRPr sz="4800"/>
            </a:lvl7pPr>
            <a:lvl8pPr marL="15361768" indent="0">
              <a:buNone/>
              <a:defRPr sz="4800"/>
            </a:lvl8pPr>
            <a:lvl9pPr marL="17556304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E5EF42-301E-4AB7-8EE0-00E7726BF05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3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08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72" indent="-1097272" algn="l" defTabSz="438908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08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344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888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424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960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496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032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576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36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80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16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152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688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232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768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304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jpe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1AB326-8588-470E-C6D4-68D6B8B8CEC9}"/>
              </a:ext>
            </a:extLst>
          </p:cNvPr>
          <p:cNvSpPr/>
          <p:nvPr/>
        </p:nvSpPr>
        <p:spPr>
          <a:xfrm>
            <a:off x="851618" y="13602869"/>
            <a:ext cx="20671934" cy="18598085"/>
          </a:xfrm>
          <a:prstGeom prst="roundRect">
            <a:avLst>
              <a:gd name="adj" fmla="val 1403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1E299772-C9BA-E2AD-416C-8F6919C7C47C}"/>
              </a:ext>
            </a:extLst>
          </p:cNvPr>
          <p:cNvSpPr/>
          <p:nvPr/>
        </p:nvSpPr>
        <p:spPr>
          <a:xfrm>
            <a:off x="13454266" y="15719770"/>
            <a:ext cx="7485493" cy="8580269"/>
          </a:xfrm>
          <a:prstGeom prst="roundRect">
            <a:avLst>
              <a:gd name="adj" fmla="val 3538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: Rounded Corners 1042">
            <a:extLst>
              <a:ext uri="{FF2B5EF4-FFF2-40B4-BE49-F238E27FC236}">
                <a16:creationId xmlns:a16="http://schemas.microsoft.com/office/drawing/2014/main" id="{BC98509D-FF72-BCC8-1721-40319691AE4D}"/>
              </a:ext>
            </a:extLst>
          </p:cNvPr>
          <p:cNvSpPr/>
          <p:nvPr/>
        </p:nvSpPr>
        <p:spPr>
          <a:xfrm>
            <a:off x="12955207" y="15295870"/>
            <a:ext cx="3269189" cy="3648382"/>
          </a:xfrm>
          <a:prstGeom prst="roundRect">
            <a:avLst>
              <a:gd name="adj" fmla="val 3538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1C37EF8-8B06-DF31-AEE4-E712123946AC}"/>
              </a:ext>
            </a:extLst>
          </p:cNvPr>
          <p:cNvSpPr/>
          <p:nvPr/>
        </p:nvSpPr>
        <p:spPr>
          <a:xfrm>
            <a:off x="22653893" y="5755630"/>
            <a:ext cx="20303366" cy="18252824"/>
          </a:xfrm>
          <a:prstGeom prst="roundRect">
            <a:avLst>
              <a:gd name="adj" fmla="val 1783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BBD657-1C3D-F560-EC9A-D9339DCC7649}"/>
              </a:ext>
            </a:extLst>
          </p:cNvPr>
          <p:cNvSpPr/>
          <p:nvPr/>
        </p:nvSpPr>
        <p:spPr>
          <a:xfrm>
            <a:off x="851618" y="13602871"/>
            <a:ext cx="20671934" cy="1256231"/>
          </a:xfrm>
          <a:prstGeom prst="roundRect">
            <a:avLst>
              <a:gd name="adj" fmla="val 19700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98ADB-6D52-B683-2319-2AF9125A8253}"/>
              </a:ext>
            </a:extLst>
          </p:cNvPr>
          <p:cNvSpPr txBox="1"/>
          <p:nvPr/>
        </p:nvSpPr>
        <p:spPr>
          <a:xfrm>
            <a:off x="7876154" y="13737606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A42344-3D75-A057-F760-6A6C1FBEF6EF}"/>
              </a:ext>
            </a:extLst>
          </p:cNvPr>
          <p:cNvSpPr/>
          <p:nvPr/>
        </p:nvSpPr>
        <p:spPr>
          <a:xfrm>
            <a:off x="851618" y="5755630"/>
            <a:ext cx="20671934" cy="7274015"/>
          </a:xfrm>
          <a:prstGeom prst="roundRect">
            <a:avLst>
              <a:gd name="adj" fmla="val 3759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946FD-57B4-2107-EA88-9D5E9F045CFD}"/>
              </a:ext>
            </a:extLst>
          </p:cNvPr>
          <p:cNvSpPr/>
          <p:nvPr/>
        </p:nvSpPr>
        <p:spPr>
          <a:xfrm>
            <a:off x="851618" y="761869"/>
            <a:ext cx="42069454" cy="4378720"/>
          </a:xfrm>
          <a:prstGeom prst="rect">
            <a:avLst/>
          </a:prstGeom>
          <a:solidFill>
            <a:srgbClr val="4B75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D0FB7-7523-8642-5157-4E5BBCF2A4F3}"/>
              </a:ext>
            </a:extLst>
          </p:cNvPr>
          <p:cNvSpPr txBox="1"/>
          <p:nvPr/>
        </p:nvSpPr>
        <p:spPr>
          <a:xfrm>
            <a:off x="1920184" y="1362742"/>
            <a:ext cx="2909849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Helvetica"/>
                <a:cs typeface="Helvetica"/>
              </a:rPr>
              <a:t>Drivers of pollinator diversity in urban greenspaces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962A1-D46F-D526-10D7-0DFCDE3D906D}"/>
              </a:ext>
            </a:extLst>
          </p:cNvPr>
          <p:cNvSpPr txBox="1"/>
          <p:nvPr/>
        </p:nvSpPr>
        <p:spPr>
          <a:xfrm>
            <a:off x="2025390" y="2896999"/>
            <a:ext cx="2334415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Helvetica"/>
                <a:cs typeface="Helvetica"/>
              </a:rPr>
              <a:t>T. Lilkendey</a:t>
            </a:r>
            <a:r>
              <a:rPr lang="en-US" sz="36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>
                <a:solidFill>
                  <a:schemeClr val="bg1"/>
                </a:solidFill>
                <a:latin typeface="Helvetica"/>
                <a:cs typeface="Helvetica"/>
              </a:rPr>
              <a:t>, B.M. Mason</a:t>
            </a:r>
            <a:r>
              <a:rPr lang="en-US" sz="36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>
                <a:solidFill>
                  <a:schemeClr val="bg1"/>
                </a:solidFill>
                <a:latin typeface="Helvetica"/>
                <a:cs typeface="Helvetica"/>
              </a:rPr>
              <a:t>, N. Pernat</a:t>
            </a:r>
            <a:r>
              <a:rPr lang="en-US" sz="24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>
                <a:solidFill>
                  <a:schemeClr val="bg1"/>
                </a:solidFill>
                <a:latin typeface="Helvetica"/>
                <a:cs typeface="Helvetica"/>
              </a:rPr>
              <a:t>, J.S. Francis</a:t>
            </a:r>
            <a:r>
              <a:rPr lang="en-US" sz="3600" baseline="30000" dirty="0">
                <a:solidFill>
                  <a:schemeClr val="bg1"/>
                </a:solidFill>
                <a:latin typeface="Helvetica"/>
                <a:cs typeface="Helvetica"/>
              </a:rPr>
              <a:t>2</a:t>
            </a:r>
            <a:r>
              <a:rPr lang="en-US" sz="5400" dirty="0">
                <a:solidFill>
                  <a:schemeClr val="bg1"/>
                </a:solidFill>
                <a:latin typeface="Helvetica"/>
                <a:cs typeface="Helvetica"/>
              </a:rPr>
              <a:t>, C.T. Callaghan</a:t>
            </a:r>
            <a:r>
              <a:rPr lang="en-US" sz="36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endParaRPr lang="en-US">
              <a:solidFill>
                <a:schemeClr val="bg1"/>
              </a:solidFill>
              <a:latin typeface="Aptos" panose="02110004020202020204"/>
              <a:cs typeface="Helvetica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28EEF5-977B-06C6-15E0-8D8A5CB7EC41}"/>
              </a:ext>
            </a:extLst>
          </p:cNvPr>
          <p:cNvSpPr/>
          <p:nvPr/>
        </p:nvSpPr>
        <p:spPr>
          <a:xfrm>
            <a:off x="851618" y="5755631"/>
            <a:ext cx="20671934" cy="1256231"/>
          </a:xfrm>
          <a:prstGeom prst="roundRect">
            <a:avLst/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31337-F802-4A32-4F2E-39526342B08B}"/>
              </a:ext>
            </a:extLst>
          </p:cNvPr>
          <p:cNvSpPr txBox="1"/>
          <p:nvPr/>
        </p:nvSpPr>
        <p:spPr>
          <a:xfrm>
            <a:off x="1275550" y="7490732"/>
            <a:ext cx="1966421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Urbanization is reshaping landscapes, with uncertain effects on pollinators in cities.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Understanding how greenspace attributes influence pollinator diversity can inform urban management strategies.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iNaturalist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provides a large, accessible database of both pollinator and angiosperm observations that has the potential for more efficient data collection than traditional methods.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Objectives:</a:t>
            </a:r>
          </a:p>
          <a:p>
            <a:pPr marL="971544" lvl="1" indent="-514344">
              <a:buFont typeface="+mj-lt"/>
              <a:buAutoNum type="arabicPeriod"/>
            </a:pP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Understand how greenspace attributes, including the proportion of native and non-native angiosperms, influences pollinator and plant diversity in urban greenspaces</a:t>
            </a:r>
          </a:p>
          <a:p>
            <a:pPr marL="971544" lvl="1" indent="-514344">
              <a:buFont typeface="+mj-lt"/>
              <a:buAutoNum type="arabicPeriod"/>
            </a:pP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Quantify the number of pollinator species observed interacting with specific plant species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F0722A0-AC4F-3161-99F1-042A0ACE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5447" y="785612"/>
            <a:ext cx="3946464" cy="39834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E7FC83-9C0F-5488-17D8-46F2BC45D939}"/>
              </a:ext>
            </a:extLst>
          </p:cNvPr>
          <p:cNvSpPr txBox="1"/>
          <p:nvPr/>
        </p:nvSpPr>
        <p:spPr>
          <a:xfrm>
            <a:off x="2074403" y="3925235"/>
            <a:ext cx="210723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aseline="300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Department of Wildlife Ecology and Conservation, Fort Lauderdale Research and Education Center, University of Florida, Davie FL 33314.</a:t>
            </a:r>
            <a:endParaRPr lang="en-US"/>
          </a:p>
          <a:p>
            <a:r>
              <a:rPr lang="en-US" sz="2400" baseline="30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Department of Biological Sciences, Florida Atlantic University, Davie FL 33314.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65CD7F-1CA3-E80C-21B6-F8BA47220A33}"/>
              </a:ext>
            </a:extLst>
          </p:cNvPr>
          <p:cNvCxnSpPr/>
          <p:nvPr/>
        </p:nvCxnSpPr>
        <p:spPr>
          <a:xfrm>
            <a:off x="22041015" y="5629523"/>
            <a:ext cx="95415" cy="2671638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1FB430-957F-4A84-9DB7-5946E27D877E}"/>
              </a:ext>
            </a:extLst>
          </p:cNvPr>
          <p:cNvSpPr txBox="1"/>
          <p:nvPr/>
        </p:nvSpPr>
        <p:spPr>
          <a:xfrm>
            <a:off x="7769786" y="5833505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D1BB2DD-CF6B-8962-49BC-9765E626799E}"/>
              </a:ext>
            </a:extLst>
          </p:cNvPr>
          <p:cNvSpPr/>
          <p:nvPr/>
        </p:nvSpPr>
        <p:spPr>
          <a:xfrm>
            <a:off x="1643298" y="24906766"/>
            <a:ext cx="19117715" cy="6687461"/>
          </a:xfrm>
          <a:prstGeom prst="roundRect">
            <a:avLst>
              <a:gd name="adj" fmla="val 3538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utterfly on a plant&#10;&#10;AI-generated content may be incorrect.">
            <a:extLst>
              <a:ext uri="{FF2B5EF4-FFF2-40B4-BE49-F238E27FC236}">
                <a16:creationId xmlns:a16="http://schemas.microsoft.com/office/drawing/2014/main" id="{468DB7E3-732A-77DB-D594-6B175E43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535" y="24864399"/>
            <a:ext cx="17328016" cy="64368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62703A-5A2A-B694-4C70-2ED21B178496}"/>
              </a:ext>
            </a:extLst>
          </p:cNvPr>
          <p:cNvSpPr txBox="1"/>
          <p:nvPr/>
        </p:nvSpPr>
        <p:spPr>
          <a:xfrm>
            <a:off x="1716507" y="15502102"/>
            <a:ext cx="10134643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aseline="0" dirty="0">
                <a:latin typeface="Helvetica"/>
                <a:cs typeface="Helvetica"/>
              </a:rPr>
              <a:t>Downloaded </a:t>
            </a:r>
            <a:r>
              <a:rPr lang="en-US" sz="3200" dirty="0" err="1">
                <a:latin typeface="Helvetica"/>
                <a:cs typeface="Helvetica"/>
              </a:rPr>
              <a:t>iNaturalist</a:t>
            </a:r>
            <a:r>
              <a:rPr lang="en-US" sz="3200" dirty="0">
                <a:latin typeface="Helvetica"/>
                <a:cs typeface="Helvetica"/>
              </a:rPr>
              <a:t> </a:t>
            </a:r>
            <a:r>
              <a:rPr lang="en-US" sz="3200" baseline="0" dirty="0">
                <a:latin typeface="Helvetica"/>
                <a:cs typeface="Helvetica"/>
              </a:rPr>
              <a:t>data via </a:t>
            </a:r>
            <a:r>
              <a:rPr lang="en-US" sz="3200" dirty="0">
                <a:latin typeface="Helvetica"/>
                <a:cs typeface="Helvetica"/>
              </a:rPr>
              <a:t>GBIF from 39 urban greenspaces in Broward County</a:t>
            </a:r>
            <a:r>
              <a:rPr lang="en-US" sz="3200" baseline="0" dirty="0">
                <a:latin typeface="Helvetica"/>
                <a:cs typeface="Helvetica"/>
              </a:rPr>
              <a:t>, </a:t>
            </a:r>
            <a:r>
              <a:rPr lang="en-US" sz="3200" dirty="0">
                <a:latin typeface="Helvetica"/>
                <a:cs typeface="Helvetica"/>
              </a:rPr>
              <a:t>Florida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aseline="0" dirty="0">
                <a:solidFill>
                  <a:schemeClr val="tx1"/>
                </a:solidFill>
                <a:latin typeface="Helvetica"/>
                <a:cs typeface="Helvetica"/>
              </a:rPr>
              <a:t>Downloaded raster data via Google Earth Engine on impervious cover, non-tree vegetation cover, and water cover, and </a:t>
            </a:r>
            <a:r>
              <a:rPr lang="en-US" sz="3200" dirty="0">
                <a:latin typeface="Helvetica"/>
                <a:cs typeface="Helvetica"/>
              </a:rPr>
              <a:t>calculated </a:t>
            </a:r>
            <a:r>
              <a:rPr lang="en-US" sz="3200" baseline="0" dirty="0">
                <a:solidFill>
                  <a:schemeClr val="tx1"/>
                </a:solidFill>
                <a:latin typeface="Helvetica"/>
                <a:cs typeface="Helvetica"/>
              </a:rPr>
              <a:t>park size of each greenspace.</a:t>
            </a:r>
            <a:r>
              <a:rPr lang="en-US" sz="3200" dirty="0">
                <a:solidFill>
                  <a:schemeClr val="tx1"/>
                </a:solidFill>
                <a:latin typeface="Helvetica"/>
                <a:ea typeface="Aptos"/>
                <a:cs typeface="Aptos"/>
              </a:rPr>
              <a:t>​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8E400F2-02D0-F2CE-F56E-985C79685A3C}"/>
              </a:ext>
            </a:extLst>
          </p:cNvPr>
          <p:cNvSpPr/>
          <p:nvPr/>
        </p:nvSpPr>
        <p:spPr>
          <a:xfrm>
            <a:off x="2380480" y="19538404"/>
            <a:ext cx="9354718" cy="4690558"/>
          </a:xfrm>
          <a:prstGeom prst="roundRect">
            <a:avLst>
              <a:gd name="adj" fmla="val 834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2425A0C-80A0-150D-12FC-44E0E95553B6}"/>
              </a:ext>
            </a:extLst>
          </p:cNvPr>
          <p:cNvSpPr/>
          <p:nvPr/>
        </p:nvSpPr>
        <p:spPr>
          <a:xfrm>
            <a:off x="1706209" y="18909747"/>
            <a:ext cx="10520389" cy="793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      Photos of plant-pollinator interactions from </a:t>
            </a:r>
            <a:r>
              <a:rPr lang="en-US" sz="3200" dirty="0" err="1">
                <a:solidFill>
                  <a:schemeClr val="tx1"/>
                </a:solidFill>
              </a:rPr>
              <a:t>iNaturalist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2834CB-0BE3-1DE8-96D9-6254D4D28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377" y="19013661"/>
            <a:ext cx="519080" cy="46333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BD5C105-5062-7802-DBEF-F89349CD0556}"/>
              </a:ext>
            </a:extLst>
          </p:cNvPr>
          <p:cNvSpPr/>
          <p:nvPr/>
        </p:nvSpPr>
        <p:spPr>
          <a:xfrm rot="16200000">
            <a:off x="-1280045" y="27830110"/>
            <a:ext cx="6687461" cy="840772"/>
          </a:xfrm>
          <a:prstGeom prst="roundRect">
            <a:avLst>
              <a:gd name="adj" fmla="val 27996"/>
            </a:avLst>
          </a:prstGeom>
          <a:solidFill>
            <a:srgbClr val="375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F33017-7037-9022-EEF4-7F2796349A0D}"/>
              </a:ext>
            </a:extLst>
          </p:cNvPr>
          <p:cNvSpPr txBox="1"/>
          <p:nvPr/>
        </p:nvSpPr>
        <p:spPr>
          <a:xfrm rot="16200000">
            <a:off x="-1245591" y="27896553"/>
            <a:ext cx="657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Helvetica"/>
                <a:cs typeface="Helvetica"/>
              </a:rPr>
              <a:t>Workflow to extract 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8F98C52-DD7D-94ED-FAC6-A657326ABF35}"/>
              </a:ext>
            </a:extLst>
          </p:cNvPr>
          <p:cNvSpPr/>
          <p:nvPr/>
        </p:nvSpPr>
        <p:spPr>
          <a:xfrm>
            <a:off x="22653893" y="5755631"/>
            <a:ext cx="20303366" cy="1256231"/>
          </a:xfrm>
          <a:prstGeom prst="roundRect">
            <a:avLst>
              <a:gd name="adj" fmla="val 21217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75B31C-E04D-9E46-FF87-70559F52D004}"/>
              </a:ext>
            </a:extLst>
          </p:cNvPr>
          <p:cNvSpPr txBox="1"/>
          <p:nvPr/>
        </p:nvSpPr>
        <p:spPr>
          <a:xfrm>
            <a:off x="23077826" y="7490732"/>
            <a:ext cx="9441005" cy="6001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The pollinator species that visit the greatest variety of angiosperms are the Zebra Longwing Butterfly (</a:t>
            </a:r>
            <a:r>
              <a:rPr lang="en-US" sz="3200" i="1" dirty="0" err="1">
                <a:solidFill>
                  <a:srgbClr val="000000"/>
                </a:solidFill>
                <a:latin typeface="Helvetica"/>
                <a:cs typeface="Helvetica"/>
              </a:rPr>
              <a:t>Heliconius</a:t>
            </a:r>
            <a:r>
              <a:rPr lang="en-US" sz="3200" i="1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Helvetica"/>
                <a:cs typeface="Helvetica"/>
              </a:rPr>
              <a:t>charithonia</a:t>
            </a:r>
            <a:r>
              <a:rPr lang="en-US" sz="3200" i="1" dirty="0">
                <a:solidFill>
                  <a:srgbClr val="000000"/>
                </a:solidFill>
                <a:latin typeface="Helvetica"/>
                <a:cs typeface="Helvetica"/>
              </a:rPr>
              <a:t>), 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the western honey bee</a:t>
            </a:r>
            <a:r>
              <a:rPr lang="en-US" sz="3200" i="1" dirty="0">
                <a:solidFill>
                  <a:srgbClr val="000000"/>
                </a:solidFill>
                <a:latin typeface="Helvetica"/>
                <a:cs typeface="Helvetica"/>
              </a:rPr>
              <a:t> (Apis mellifera), and 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the Gulf fritillary</a:t>
            </a:r>
            <a:r>
              <a:rPr lang="en-US" sz="3200" i="1" dirty="0">
                <a:solidFill>
                  <a:srgbClr val="000000"/>
                </a:solidFill>
                <a:latin typeface="Helvetica"/>
                <a:cs typeface="Helvetica"/>
              </a:rPr>
              <a:t> (Dione </a:t>
            </a:r>
            <a:r>
              <a:rPr lang="en-US" sz="3200" i="1" dirty="0" err="1">
                <a:solidFill>
                  <a:srgbClr val="000000"/>
                </a:solidFill>
                <a:latin typeface="Helvetica"/>
                <a:cs typeface="Helvetica"/>
              </a:rPr>
              <a:t>vanillae</a:t>
            </a:r>
            <a:r>
              <a:rPr lang="en-US" sz="3200" i="1" dirty="0">
                <a:solidFill>
                  <a:srgbClr val="000000"/>
                </a:solidFill>
                <a:latin typeface="Helvetica"/>
                <a:cs typeface="Helvetica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Flowering plant diversity, urban greenspace area, and the extent of water features and impervious surfaces predict pollinator diversity.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Pollinators may be adapting to non-native species diversity in urban greenspaces, highlighting the complexity of these novel ecosystems.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65B28A-52FF-531E-6AFB-4593A46C26B1}"/>
              </a:ext>
            </a:extLst>
          </p:cNvPr>
          <p:cNvSpPr txBox="1"/>
          <p:nvPr/>
        </p:nvSpPr>
        <p:spPr>
          <a:xfrm>
            <a:off x="29572061" y="5833505"/>
            <a:ext cx="5238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480FDC-8824-04EB-AD36-27CAF64E9E44}"/>
              </a:ext>
            </a:extLst>
          </p:cNvPr>
          <p:cNvSpPr/>
          <p:nvPr/>
        </p:nvSpPr>
        <p:spPr>
          <a:xfrm>
            <a:off x="22653894" y="24506315"/>
            <a:ext cx="9758263" cy="7694639"/>
          </a:xfrm>
          <a:prstGeom prst="roundRect">
            <a:avLst>
              <a:gd name="adj" fmla="val 2987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BB1596D-A483-DBA1-BBEB-5FE00311972B}"/>
              </a:ext>
            </a:extLst>
          </p:cNvPr>
          <p:cNvSpPr/>
          <p:nvPr/>
        </p:nvSpPr>
        <p:spPr>
          <a:xfrm>
            <a:off x="22667970" y="24501137"/>
            <a:ext cx="9744187" cy="1256231"/>
          </a:xfrm>
          <a:prstGeom prst="roundRect">
            <a:avLst>
              <a:gd name="adj" fmla="val 16499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A2A2B5-63C2-355E-5848-B9D4FAA43A15}"/>
              </a:ext>
            </a:extLst>
          </p:cNvPr>
          <p:cNvSpPr txBox="1"/>
          <p:nvPr/>
        </p:nvSpPr>
        <p:spPr>
          <a:xfrm>
            <a:off x="22637709" y="24598566"/>
            <a:ext cx="980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Implications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64B9DA-60F6-274E-B8C8-AD8998B6B379}"/>
              </a:ext>
            </a:extLst>
          </p:cNvPr>
          <p:cNvSpPr txBox="1"/>
          <p:nvPr/>
        </p:nvSpPr>
        <p:spPr>
          <a:xfrm>
            <a:off x="23149258" y="26101642"/>
            <a:ext cx="8971016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Helvetica"/>
                <a:cs typeface="Helvetica"/>
              </a:rPr>
              <a:t>To increase pollinator diversity: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/>
                <a:cs typeface="Helvetica"/>
              </a:rPr>
              <a:t>Common plant species can support a wide variety of pollinators.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/>
                <a:cs typeface="Helvetica"/>
              </a:rPr>
              <a:t>Minimize impervious cover and increase water features and park area.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/>
                <a:cs typeface="Helvetica"/>
              </a:rPr>
              <a:t>Park managers can use </a:t>
            </a:r>
            <a:r>
              <a:rPr lang="en-US" sz="3200" dirty="0" err="1">
                <a:latin typeface="Helvetica"/>
                <a:cs typeface="Helvetica"/>
              </a:rPr>
              <a:t>iNaturalist</a:t>
            </a:r>
            <a:r>
              <a:rPr lang="en-US" sz="3200" dirty="0">
                <a:latin typeface="Helvetica"/>
                <a:cs typeface="Helvetica"/>
              </a:rPr>
              <a:t> and similar platforms to monitor pollinator–plant interactions, inform adaptive management, and foster community engagement in conservation.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00A9F02B-DE19-1978-9081-CFD52ECED3B8}"/>
              </a:ext>
            </a:extLst>
          </p:cNvPr>
          <p:cNvSpPr/>
          <p:nvPr/>
        </p:nvSpPr>
        <p:spPr>
          <a:xfrm>
            <a:off x="33133102" y="24506315"/>
            <a:ext cx="9758263" cy="7722671"/>
          </a:xfrm>
          <a:prstGeom prst="roundRect">
            <a:avLst>
              <a:gd name="adj" fmla="val 2987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4F00182E-7BD8-3FC0-9FE2-483EFFF6D490}"/>
              </a:ext>
            </a:extLst>
          </p:cNvPr>
          <p:cNvSpPr/>
          <p:nvPr/>
        </p:nvSpPr>
        <p:spPr>
          <a:xfrm>
            <a:off x="33133101" y="24506315"/>
            <a:ext cx="9758263" cy="1256231"/>
          </a:xfrm>
          <a:prstGeom prst="roundRect">
            <a:avLst>
              <a:gd name="adj" fmla="val 21217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9FBB6F7-40C8-2460-FB4B-B575FC8B652A}"/>
              </a:ext>
            </a:extLst>
          </p:cNvPr>
          <p:cNvSpPr txBox="1"/>
          <p:nvPr/>
        </p:nvSpPr>
        <p:spPr>
          <a:xfrm>
            <a:off x="33116917" y="24626598"/>
            <a:ext cx="980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Discussion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3BD9D40-2652-05CF-F70C-B3805721A5D1}"/>
              </a:ext>
            </a:extLst>
          </p:cNvPr>
          <p:cNvSpPr txBox="1"/>
          <p:nvPr/>
        </p:nvSpPr>
        <p:spPr>
          <a:xfrm>
            <a:off x="33622466" y="26101642"/>
            <a:ext cx="8779532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Helvetica"/>
                <a:cs typeface="Helvetica"/>
              </a:rPr>
              <a:t>iNaturalist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images provide reliable data on plant-pollinator interactions, allowing us to document </a:t>
            </a:r>
            <a:r>
              <a:rPr lang="en-US" sz="3200" dirty="0">
                <a:solidFill>
                  <a:srgbClr val="000000"/>
                </a:solidFill>
                <a:latin typeface="Helvetica"/>
                <a:ea typeface="+mn-lt"/>
                <a:cs typeface="Helvetica"/>
              </a:rPr>
              <a:t>the 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pollinator species that visit the greatest variety of angiosperm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. </a:t>
            </a:r>
            <a:endParaRPr lang="en-US" sz="3200" dirty="0">
              <a:latin typeface="Helvetica"/>
              <a:cs typeface="Helvetica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Our results highlight the utility of citizen science data in understanding the effects of urbanization on pollinator communities.</a:t>
            </a:r>
          </a:p>
          <a:p>
            <a:pPr marL="457200" indent="-457200">
              <a:buFont typeface="Arial,Sans-Serif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More work in the future can allow for continued use of </a:t>
            </a:r>
            <a:r>
              <a:rPr lang="en-US" sz="3200" dirty="0" err="1">
                <a:solidFill>
                  <a:srgbClr val="000000"/>
                </a:solidFill>
                <a:latin typeface="Helvetica"/>
                <a:cs typeface="Helvetica"/>
              </a:rPr>
              <a:t>iNaturalist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data in other settings.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3A138AC-104B-84F9-B451-840BBE8F04C9}"/>
              </a:ext>
            </a:extLst>
          </p:cNvPr>
          <p:cNvSpPr txBox="1"/>
          <p:nvPr/>
        </p:nvSpPr>
        <p:spPr>
          <a:xfrm>
            <a:off x="33165589" y="14240443"/>
            <a:ext cx="978772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Figure 1. Top Pollinator Species by Unique Plants Visited </a:t>
            </a:r>
            <a:r>
              <a:rPr lang="en-US" sz="2000" dirty="0">
                <a:latin typeface="Helvetica"/>
                <a:cs typeface="Helvetica"/>
              </a:rPr>
              <a:t>Bar chart showing the number of unique plant species interacted with by each of the top pollinator species.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2E0F8D23-D154-2D0F-D828-AE595D60478B}"/>
              </a:ext>
            </a:extLst>
          </p:cNvPr>
          <p:cNvSpPr txBox="1"/>
          <p:nvPr/>
        </p:nvSpPr>
        <p:spPr>
          <a:xfrm>
            <a:off x="33165589" y="22568444"/>
            <a:ext cx="862756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Figure 3. Pollinator vs. Environmental Covariates </a:t>
            </a:r>
            <a:r>
              <a:rPr lang="en-US" sz="2000" dirty="0">
                <a:latin typeface="Helvetica"/>
                <a:cs typeface="Helvetica"/>
              </a:rPr>
              <a:t>Scatterplots show the relationship between the number of pollinator species observed in each park and environmental covariates including impervious cover, non-tree vegetation cover, park size, and water cover. 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7E0BE159-571F-93A9-D24F-59824867ECCB}"/>
              </a:ext>
            </a:extLst>
          </p:cNvPr>
          <p:cNvSpPr txBox="1"/>
          <p:nvPr/>
        </p:nvSpPr>
        <p:spPr>
          <a:xfrm>
            <a:off x="23116493" y="22628586"/>
            <a:ext cx="862756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Figure 2. Pollinator Richness vs. Angiosperm Richness </a:t>
            </a:r>
            <a:r>
              <a:rPr lang="en-US" sz="2000" dirty="0">
                <a:latin typeface="Helvetica"/>
                <a:cs typeface="Helvetica"/>
              </a:rPr>
              <a:t>Scatterplot comparing pollinator species richness with richness of native, non-native, and total angiosperm species across parks. Each point represents a park. 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41" name="Graphic 1040" descr="Wave with solid fill">
            <a:extLst>
              <a:ext uri="{FF2B5EF4-FFF2-40B4-BE49-F238E27FC236}">
                <a16:creationId xmlns:a16="http://schemas.microsoft.com/office/drawing/2014/main" id="{CE70E1B7-31EE-844C-2C72-FB050D88B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3428" y="18838312"/>
            <a:ext cx="423713" cy="423714"/>
          </a:xfrm>
          <a:prstGeom prst="rect">
            <a:avLst/>
          </a:prstGeom>
        </p:spPr>
      </p:pic>
      <p:pic>
        <p:nvPicPr>
          <p:cNvPr id="1045" name="Graphic 1044" descr="Flower with solid fill">
            <a:extLst>
              <a:ext uri="{FF2B5EF4-FFF2-40B4-BE49-F238E27FC236}">
                <a16:creationId xmlns:a16="http://schemas.microsoft.com/office/drawing/2014/main" id="{957616A3-B1A3-C77D-8393-4CEA1B1CD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58373" y="15715117"/>
            <a:ext cx="411141" cy="359383"/>
          </a:xfrm>
          <a:prstGeom prst="rect">
            <a:avLst/>
          </a:prstGeom>
        </p:spPr>
      </p:pic>
      <p:pic>
        <p:nvPicPr>
          <p:cNvPr id="1047" name="Graphic 1046" descr="Car with solid fill">
            <a:extLst>
              <a:ext uri="{FF2B5EF4-FFF2-40B4-BE49-F238E27FC236}">
                <a16:creationId xmlns:a16="http://schemas.microsoft.com/office/drawing/2014/main" id="{C4133865-7A77-E9CE-EE8F-D71B40E90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262154" y="15616497"/>
            <a:ext cx="577391" cy="542886"/>
          </a:xfrm>
          <a:prstGeom prst="rect">
            <a:avLst/>
          </a:prstGeom>
        </p:spPr>
      </p:pic>
      <p:pic>
        <p:nvPicPr>
          <p:cNvPr id="1049" name="Graphic 1048" descr="Alterations &amp; Tailoring with solid fill">
            <a:extLst>
              <a:ext uri="{FF2B5EF4-FFF2-40B4-BE49-F238E27FC236}">
                <a16:creationId xmlns:a16="http://schemas.microsoft.com/office/drawing/2014/main" id="{7A6F170F-F991-0256-FE2A-FEEB99560C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548735" y="18896305"/>
            <a:ext cx="518109" cy="41459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730B91-0392-B951-5C2D-62CBD85C2B1E}"/>
              </a:ext>
            </a:extLst>
          </p:cNvPr>
          <p:cNvSpPr/>
          <p:nvPr/>
        </p:nvSpPr>
        <p:spPr>
          <a:xfrm>
            <a:off x="23074038" y="13512821"/>
            <a:ext cx="3001925" cy="1694720"/>
          </a:xfrm>
          <a:prstGeom prst="roundRect">
            <a:avLst/>
          </a:prstGeom>
          <a:solidFill>
            <a:srgbClr val="37562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2,608 Images investigated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227B6E-B078-E932-6F68-A4F0C9C47C1F}"/>
              </a:ext>
            </a:extLst>
          </p:cNvPr>
          <p:cNvSpPr/>
          <p:nvPr/>
        </p:nvSpPr>
        <p:spPr>
          <a:xfrm>
            <a:off x="26298570" y="13486744"/>
            <a:ext cx="2961044" cy="1694720"/>
          </a:xfrm>
          <a:prstGeom prst="roundRect">
            <a:avLst/>
          </a:prstGeom>
          <a:solidFill>
            <a:srgbClr val="37562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61% had a flower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37390F-DB29-3B48-D14F-30127E879BFA}"/>
              </a:ext>
            </a:extLst>
          </p:cNvPr>
          <p:cNvSpPr/>
          <p:nvPr/>
        </p:nvSpPr>
        <p:spPr>
          <a:xfrm>
            <a:off x="29544166" y="13478802"/>
            <a:ext cx="2961044" cy="1694720"/>
          </a:xfrm>
          <a:prstGeom prst="roundRect">
            <a:avLst/>
          </a:prstGeom>
          <a:solidFill>
            <a:srgbClr val="37562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1,435 total interactions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CBBFF4-56EB-7CC8-E18A-00456EF018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03764" y="15719770"/>
            <a:ext cx="7967233" cy="7967233"/>
          </a:xfrm>
          <a:prstGeom prst="rect">
            <a:avLst/>
          </a:prstGeom>
        </p:spPr>
      </p:pic>
      <p:pic>
        <p:nvPicPr>
          <p:cNvPr id="21" name="Picture 20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F1C44716-66CD-41F6-51F2-0191DE8124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722" y="15623294"/>
            <a:ext cx="2924647" cy="292464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3F14D06-0454-8ED9-DDF2-E34883F71768}"/>
              </a:ext>
            </a:extLst>
          </p:cNvPr>
          <p:cNvSpPr txBox="1"/>
          <p:nvPr/>
        </p:nvSpPr>
        <p:spPr>
          <a:xfrm>
            <a:off x="13310564" y="18236365"/>
            <a:ext cx="2846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aseline="0" dirty="0">
                <a:solidFill>
                  <a:schemeClr val="tx1"/>
                </a:solidFill>
                <a:latin typeface="Helvetica"/>
                <a:cs typeface="Helvetica"/>
              </a:rPr>
              <a:t>Study area</a:t>
            </a:r>
            <a:endParaRPr lang="en-US" sz="3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3B1384-401C-E451-812C-5A9A054BD023}"/>
              </a:ext>
            </a:extLst>
          </p:cNvPr>
          <p:cNvSpPr txBox="1"/>
          <p:nvPr/>
        </p:nvSpPr>
        <p:spPr>
          <a:xfrm>
            <a:off x="13310564" y="23456164"/>
            <a:ext cx="76703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aseline="0" dirty="0">
                <a:solidFill>
                  <a:schemeClr val="tx1"/>
                </a:solidFill>
                <a:latin typeface="Helvetica"/>
                <a:cs typeface="Helvetica"/>
              </a:rPr>
              <a:t>Greenspaces in Broward County</a:t>
            </a:r>
            <a:endParaRPr lang="en-US" sz="3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 descr="A fly on a yellow flower&#10;&#10;AI-generated content may be incorrect.">
            <a:extLst>
              <a:ext uri="{FF2B5EF4-FFF2-40B4-BE49-F238E27FC236}">
                <a16:creationId xmlns:a16="http://schemas.microsoft.com/office/drawing/2014/main" id="{8E72C580-38D7-BA56-6097-B1E7B580943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4906" t="-2122" r="4906" b="281"/>
          <a:stretch/>
        </p:blipFill>
        <p:spPr>
          <a:xfrm>
            <a:off x="5367981" y="19540999"/>
            <a:ext cx="3213030" cy="4679625"/>
          </a:xfrm>
          <a:prstGeom prst="rect">
            <a:avLst/>
          </a:prstGeom>
        </p:spPr>
      </p:pic>
      <p:pic>
        <p:nvPicPr>
          <p:cNvPr id="20" name="Picture 19" descr="A butterfly on a flower&#10;&#10;AI-generated content may be incorrect.">
            <a:extLst>
              <a:ext uri="{FF2B5EF4-FFF2-40B4-BE49-F238E27FC236}">
                <a16:creationId xmlns:a16="http://schemas.microsoft.com/office/drawing/2014/main" id="{01644904-5F8F-C895-0536-9C72F5EBE9F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4709" t="5714" r="21725" b="-257"/>
          <a:stretch/>
        </p:blipFill>
        <p:spPr>
          <a:xfrm>
            <a:off x="9054758" y="19633896"/>
            <a:ext cx="3182138" cy="4595066"/>
          </a:xfrm>
          <a:prstGeom prst="rect">
            <a:avLst/>
          </a:prstGeom>
        </p:spPr>
      </p:pic>
      <p:pic>
        <p:nvPicPr>
          <p:cNvPr id="22" name="Picture 21" descr="A butterfly on a flower&#10;&#10;AI-generated content may be incorrect.">
            <a:extLst>
              <a:ext uri="{FF2B5EF4-FFF2-40B4-BE49-F238E27FC236}">
                <a16:creationId xmlns:a16="http://schemas.microsoft.com/office/drawing/2014/main" id="{7134475D-2A35-1704-A54D-EADE82599FD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9583" t="-1192" r="19828" b="827"/>
          <a:stretch/>
        </p:blipFill>
        <p:spPr>
          <a:xfrm>
            <a:off x="1677566" y="19580790"/>
            <a:ext cx="3213030" cy="4639833"/>
          </a:xfrm>
          <a:prstGeom prst="rect">
            <a:avLst/>
          </a:prstGeom>
        </p:spPr>
      </p:pic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ACDA73-B557-C097-2606-B3AA342B36B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382255" y="15712599"/>
            <a:ext cx="8519664" cy="685584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89F0598-EBE8-E191-D7C5-FD8E01799631}"/>
              </a:ext>
            </a:extLst>
          </p:cNvPr>
          <p:cNvSpPr/>
          <p:nvPr/>
        </p:nvSpPr>
        <p:spPr>
          <a:xfrm>
            <a:off x="1685613" y="18909747"/>
            <a:ext cx="10551283" cy="531921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D2C3B-9D0B-FED1-9061-55BDD0FB81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385844" y="15394916"/>
            <a:ext cx="8347137" cy="7028373"/>
          </a:xfrm>
          <a:prstGeom prst="rect">
            <a:avLst/>
          </a:prstGeom>
        </p:spPr>
      </p:pic>
      <p:pic>
        <p:nvPicPr>
          <p:cNvPr id="27" name="Picture 26" descr="A blue and black rectangle with black background&#10;&#10;AI-generated content may be incorrect.">
            <a:extLst>
              <a:ext uri="{FF2B5EF4-FFF2-40B4-BE49-F238E27FC236}">
                <a16:creationId xmlns:a16="http://schemas.microsoft.com/office/drawing/2014/main" id="{9CE471AB-649F-20A7-B59D-4A09B5E82A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372424" y="7236883"/>
            <a:ext cx="8235951" cy="6862233"/>
          </a:xfrm>
          <a:prstGeom prst="rect">
            <a:avLst/>
          </a:prstGeom>
        </p:spPr>
      </p:pic>
      <p:pic>
        <p:nvPicPr>
          <p:cNvPr id="25" name="Picture 24" descr="A close up of a butterfly&#10;&#10;AI-generated content may be incorrect.">
            <a:extLst>
              <a:ext uri="{FF2B5EF4-FFF2-40B4-BE49-F238E27FC236}">
                <a16:creationId xmlns:a16="http://schemas.microsoft.com/office/drawing/2014/main" id="{416EDAD5-44B0-C605-EC28-E549CC2099C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8040000">
            <a:off x="39100703" y="10534702"/>
            <a:ext cx="1438096" cy="1414911"/>
          </a:xfrm>
          <a:prstGeom prst="rect">
            <a:avLst/>
          </a:prstGeom>
        </p:spPr>
      </p:pic>
      <p:pic>
        <p:nvPicPr>
          <p:cNvPr id="29" name="Picture 28" descr="A bee flying in the air&#10;&#10;AI-generated content may be incorrect.">
            <a:extLst>
              <a:ext uri="{FF2B5EF4-FFF2-40B4-BE49-F238E27FC236}">
                <a16:creationId xmlns:a16="http://schemas.microsoft.com/office/drawing/2014/main" id="{8F3ECBFB-EE31-1DEE-8F52-64D5661ECA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294453" y="12246364"/>
            <a:ext cx="1221359" cy="1213990"/>
          </a:xfrm>
          <a:prstGeom prst="rect">
            <a:avLst/>
          </a:prstGeom>
        </p:spPr>
      </p:pic>
      <p:pic>
        <p:nvPicPr>
          <p:cNvPr id="31" name="Picture 30" descr="A black and white butterfly&#10;&#10;AI-generated content may be incorrect.">
            <a:extLst>
              <a:ext uri="{FF2B5EF4-FFF2-40B4-BE49-F238E27FC236}">
                <a16:creationId xmlns:a16="http://schemas.microsoft.com/office/drawing/2014/main" id="{3E619E08-436B-9901-5AB7-D08ABF18F7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-2220000">
            <a:off x="39870627" y="8698599"/>
            <a:ext cx="2080405" cy="1542510"/>
          </a:xfrm>
          <a:prstGeom prst="rect">
            <a:avLst/>
          </a:prstGeom>
        </p:spPr>
      </p:pic>
      <p:pic>
        <p:nvPicPr>
          <p:cNvPr id="32" name="Picture 31" descr="A close up of a butterfly&#10;&#10;AI-generated content may be incorrect.">
            <a:extLst>
              <a:ext uri="{FF2B5EF4-FFF2-40B4-BE49-F238E27FC236}">
                <a16:creationId xmlns:a16="http://schemas.microsoft.com/office/drawing/2014/main" id="{75912C25-F026-8671-3A44-C9B9919CAC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177348" y="11946866"/>
            <a:ext cx="2044820" cy="1209136"/>
          </a:xfrm>
          <a:prstGeom prst="rect">
            <a:avLst/>
          </a:prstGeom>
        </p:spPr>
      </p:pic>
      <p:pic>
        <p:nvPicPr>
          <p:cNvPr id="3" name="Picture 2" descr="U.S. Department Of Agriculture Official Named To Lead UF/IFAS">
            <a:extLst>
              <a:ext uri="{FF2B5EF4-FFF2-40B4-BE49-F238E27FC236}">
                <a16:creationId xmlns:a16="http://schemas.microsoft.com/office/drawing/2014/main" id="{7E8587DF-7BE8-0046-3E24-E7F532FB34C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041508" y="1856393"/>
            <a:ext cx="7512951" cy="22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3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e2bfb4-f32b-4462-9338-c8b7f7465fb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932D2A75B8744BCEA67BFC1D5D3F2" ma:contentTypeVersion="16" ma:contentTypeDescription="Create a new document." ma:contentTypeScope="" ma:versionID="8afd7701408d667205c8a335cba53e03">
  <xsd:schema xmlns:xsd="http://www.w3.org/2001/XMLSchema" xmlns:xs="http://www.w3.org/2001/XMLSchema" xmlns:p="http://schemas.microsoft.com/office/2006/metadata/properties" xmlns:ns3="76e2bfb4-f32b-4462-9338-c8b7f7465fbf" xmlns:ns4="edb639f7-f322-4f69-81c2-65f6b01255b0" targetNamespace="http://schemas.microsoft.com/office/2006/metadata/properties" ma:root="true" ma:fieldsID="7a9d8d57d13ed9534272cae1de6e7e06" ns3:_="" ns4:_="">
    <xsd:import namespace="76e2bfb4-f32b-4462-9338-c8b7f7465fbf"/>
    <xsd:import namespace="edb639f7-f322-4f69-81c2-65f6b01255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2bfb4-f32b-4462-9338-c8b7f7465f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639f7-f322-4f69-81c2-65f6b01255b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5EB620-8A0E-46BD-8CBC-9D2FED9E4D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AB8210-980E-47A3-81B3-7D6C20773C5D}">
  <ds:schemaRefs>
    <ds:schemaRef ds:uri="76e2bfb4-f32b-4462-9338-c8b7f7465fbf"/>
    <ds:schemaRef ds:uri="edb639f7-f322-4f69-81c2-65f6b01255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F09120-CB9A-466E-9CE2-4DCCF99C2EBB}">
  <ds:schemaRefs>
    <ds:schemaRef ds:uri="76e2bfb4-f32b-4462-9338-c8b7f7465fbf"/>
    <ds:schemaRef ds:uri="edb639f7-f322-4f69-81c2-65f6b01255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</TotalTime>
  <Words>517</Words>
  <Application>Microsoft Office PowerPoint</Application>
  <PresentationFormat>Custom</PresentationFormat>
  <Paragraphs>42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Lilkendey,Thomas M</dc:creator>
  <cp:lastModifiedBy>Mason,Brittany Marie</cp:lastModifiedBy>
  <cp:revision>411</cp:revision>
  <dcterms:created xsi:type="dcterms:W3CDTF">2025-03-14T02:17:12Z</dcterms:created>
  <dcterms:modified xsi:type="dcterms:W3CDTF">2025-04-23T21:31:33Z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0x0101007AA932D2A75B8744BCEA67BFC1D5D3F2</vt:lpwstr>
  </property>
</Properties>
</file>